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3" r:id="rId5"/>
    <p:sldId id="260" r:id="rId6"/>
    <p:sldId id="261" r:id="rId7"/>
    <p:sldId id="262" r:id="rId8"/>
    <p:sldId id="264" r:id="rId9"/>
    <p:sldId id="266" r:id="rId10"/>
    <p:sldId id="277" r:id="rId11"/>
    <p:sldId id="267" r:id="rId12"/>
    <p:sldId id="268" r:id="rId13"/>
    <p:sldId id="269" r:id="rId14"/>
    <p:sldId id="272" r:id="rId15"/>
    <p:sldId id="273" r:id="rId16"/>
    <p:sldId id="274" r:id="rId17"/>
    <p:sldId id="270" r:id="rId18"/>
    <p:sldId id="271" r:id="rId19"/>
    <p:sldId id="275" r:id="rId20"/>
    <p:sldId id="278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22E"/>
    <a:srgbClr val="3F9F67"/>
    <a:srgbClr val="E4633B"/>
    <a:srgbClr val="00BCC4"/>
    <a:srgbClr val="AD0231"/>
    <a:srgbClr val="008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6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0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0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0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5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1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5C53-ACAB-9F4D-8A7F-2CFB7CA4DF34}" type="datetimeFigureOut">
              <a:rPr lang="en-US" smtClean="0"/>
              <a:t>03-03-15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33342-D2FA-234F-91AD-A28738B4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09" y="1303991"/>
            <a:ext cx="7005096" cy="34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5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73" r="-11873"/>
          <a:stretch>
            <a:fillRect/>
          </a:stretch>
        </p:blipFill>
        <p:spPr>
          <a:xfrm>
            <a:off x="457200" y="386493"/>
            <a:ext cx="1714009" cy="942639"/>
          </a:xfrm>
        </p:spPr>
      </p:pic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00868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27" t="6664" r="2540" b="781"/>
          <a:stretch/>
        </p:blipFill>
        <p:spPr>
          <a:xfrm>
            <a:off x="3384000" y="1980000"/>
            <a:ext cx="3960000" cy="424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1545165"/>
            <a:ext cx="11126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PWM</a:t>
            </a: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5413837" y="2066965"/>
            <a:ext cx="1219171" cy="3548947"/>
            <a:chOff x="5413837" y="2066965"/>
            <a:chExt cx="1219171" cy="3548947"/>
          </a:xfrm>
        </p:grpSpPr>
        <p:sp>
          <p:nvSpPr>
            <p:cNvPr id="27" name="Rectangle 26"/>
            <p:cNvSpPr/>
            <p:nvPr/>
          </p:nvSpPr>
          <p:spPr>
            <a:xfrm>
              <a:off x="5413837" y="3683670"/>
              <a:ext cx="1219171" cy="226395"/>
            </a:xfrm>
            <a:prstGeom prst="rect">
              <a:avLst/>
            </a:prstGeom>
            <a:noFill/>
            <a:ln w="12700">
              <a:solidFill>
                <a:srgbClr val="E463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13837" y="4539320"/>
              <a:ext cx="1219171" cy="226395"/>
            </a:xfrm>
            <a:prstGeom prst="rect">
              <a:avLst/>
            </a:prstGeom>
            <a:noFill/>
            <a:ln w="12700">
              <a:solidFill>
                <a:srgbClr val="E463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13837" y="5389517"/>
              <a:ext cx="1219171" cy="226395"/>
            </a:xfrm>
            <a:prstGeom prst="rect">
              <a:avLst/>
            </a:prstGeom>
            <a:noFill/>
            <a:ln w="12700">
              <a:solidFill>
                <a:srgbClr val="E463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413837" y="2891406"/>
              <a:ext cx="1219171" cy="226395"/>
            </a:xfrm>
            <a:prstGeom prst="rect">
              <a:avLst/>
            </a:prstGeom>
            <a:noFill/>
            <a:ln w="12700">
              <a:solidFill>
                <a:srgbClr val="E463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13837" y="2066965"/>
              <a:ext cx="1219171" cy="226395"/>
            </a:xfrm>
            <a:prstGeom prst="rect">
              <a:avLst/>
            </a:prstGeom>
            <a:noFill/>
            <a:ln w="12700">
              <a:solidFill>
                <a:srgbClr val="E463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7200" y="2322292"/>
            <a:ext cx="260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(Pulse Width Modulation)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853" y="2338595"/>
            <a:ext cx="1149886" cy="1054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9417" y="2524465"/>
            <a:ext cx="1799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Caution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01258" y="3963563"/>
            <a:ext cx="7947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Max 40 mA pin current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Recommended max. 20 mA pin current for continuous use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0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90" y="2064995"/>
            <a:ext cx="5080000" cy="50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5278" y="1804682"/>
            <a:ext cx="2326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U  =  I  x  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266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1483" y="1738372"/>
            <a:ext cx="15237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Resistor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81483" y="4249255"/>
            <a:ext cx="17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Limit current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38" y="2477426"/>
            <a:ext cx="3568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0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1483" y="1738372"/>
            <a:ext cx="15237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Resistor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81483" y="3292779"/>
            <a:ext cx="1912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Floating 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9126" y="2688211"/>
            <a:ext cx="2492749" cy="32275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Arduino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80059" y="3171770"/>
            <a:ext cx="1143000" cy="6477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244669" y="3611344"/>
            <a:ext cx="632203" cy="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902159" y="3606594"/>
            <a:ext cx="351603" cy="316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7463" y="3592896"/>
            <a:ext cx="0" cy="1296718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794421" y="4904134"/>
            <a:ext cx="249540" cy="3726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66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1483" y="1738372"/>
            <a:ext cx="15237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Resistor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81483" y="3292779"/>
            <a:ext cx="106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Pull-up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9126" y="2688211"/>
            <a:ext cx="2492749" cy="32275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Arduino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77203" y="3170507"/>
            <a:ext cx="1143000" cy="6477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609234" y="3611344"/>
            <a:ext cx="1267638" cy="3727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316005" y="3615071"/>
            <a:ext cx="351603" cy="316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85154" y="1953816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V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331309" y="3601373"/>
            <a:ext cx="0" cy="1296718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208267" y="4912611"/>
            <a:ext cx="249540" cy="3726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73786" y="3170507"/>
            <a:ext cx="0" cy="430866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060461" y="2413000"/>
            <a:ext cx="224693" cy="757507"/>
          </a:xfrm>
          <a:prstGeom prst="rect">
            <a:avLst/>
          </a:prstGeom>
          <a:noFill/>
          <a:ln w="412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5173786" y="1977825"/>
            <a:ext cx="0" cy="435175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74877" y="2414988"/>
            <a:ext cx="74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KΩ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77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1483" y="1738372"/>
            <a:ext cx="15237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Resistor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81483" y="3292779"/>
            <a:ext cx="106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Pull-up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9126" y="2688211"/>
            <a:ext cx="2492749" cy="32275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Arduino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77203" y="3170507"/>
            <a:ext cx="1143000" cy="6477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609234" y="3611344"/>
            <a:ext cx="1267638" cy="3727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316005" y="3615071"/>
            <a:ext cx="351603" cy="316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92463" y="1992863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V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331309" y="3601373"/>
            <a:ext cx="0" cy="1296718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208267" y="4912611"/>
            <a:ext cx="249540" cy="3726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069017" y="2688211"/>
            <a:ext cx="3908" cy="913162"/>
          </a:xfrm>
          <a:prstGeom prst="line">
            <a:avLst/>
          </a:prstGeom>
          <a:ln w="41275" cmpd="sng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6200000">
            <a:off x="6387809" y="3222619"/>
            <a:ext cx="224693" cy="757507"/>
          </a:xfrm>
          <a:prstGeom prst="rect">
            <a:avLst/>
          </a:prstGeom>
          <a:noFill/>
          <a:ln w="412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074398" y="2253036"/>
            <a:ext cx="0" cy="435175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84514" y="3612768"/>
            <a:ext cx="242276" cy="0"/>
          </a:xfrm>
          <a:prstGeom prst="line">
            <a:avLst/>
          </a:prstGeom>
          <a:ln w="41275" cmpd="sng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84962" y="3604533"/>
            <a:ext cx="202120" cy="0"/>
          </a:xfrm>
          <a:prstGeom prst="line">
            <a:avLst/>
          </a:prstGeom>
          <a:ln w="41275" cmpd="sng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4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6415" y="3904298"/>
            <a:ext cx="162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                       -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83" y="3561960"/>
            <a:ext cx="2957489" cy="11176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99668" y="2323148"/>
            <a:ext cx="4699000" cy="316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1483" y="1738372"/>
            <a:ext cx="11675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Diode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715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15955" y="1991632"/>
            <a:ext cx="2178009" cy="3705866"/>
            <a:chOff x="4381328" y="1991632"/>
            <a:chExt cx="2178009" cy="37058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328" y="1991632"/>
              <a:ext cx="2178009" cy="370586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532011" y="51743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+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96543" y="4921679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-</a:t>
              </a:r>
              <a:endParaRPr lang="en-US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81483" y="1738372"/>
            <a:ext cx="8100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557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1483" y="1738372"/>
            <a:ext cx="13993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I2C bus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81483" y="2388165"/>
            <a:ext cx="7301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  <a:tabLst>
                <a:tab pos="1076325" algn="l"/>
              </a:tabLst>
            </a:pPr>
            <a:r>
              <a:rPr lang="en-US" dirty="0" smtClean="0"/>
              <a:t>Master	</a:t>
            </a:r>
            <a:r>
              <a:rPr lang="en-US" dirty="0"/>
              <a:t>- </a:t>
            </a:r>
            <a:r>
              <a:rPr lang="en-US" dirty="0" smtClean="0"/>
              <a:t> generates </a:t>
            </a:r>
            <a:r>
              <a:rPr lang="en-US" dirty="0"/>
              <a:t>clock </a:t>
            </a:r>
            <a:r>
              <a:rPr lang="en-US" dirty="0" smtClean="0"/>
              <a:t>signal and </a:t>
            </a:r>
            <a:r>
              <a:rPr lang="en-US" dirty="0"/>
              <a:t>initiates communication with slaves</a:t>
            </a:r>
            <a:endParaRPr lang="en-US" dirty="0" smtClean="0"/>
          </a:p>
          <a:p>
            <a:pPr marL="285750" indent="-285750">
              <a:buFont typeface="Arial"/>
              <a:buChar char="•"/>
              <a:tabLst>
                <a:tab pos="1076325" algn="l"/>
              </a:tabLst>
            </a:pPr>
            <a:r>
              <a:rPr lang="en-US" dirty="0" smtClean="0"/>
              <a:t>Slave</a:t>
            </a:r>
            <a:r>
              <a:rPr lang="en-US" dirty="0"/>
              <a:t>	- </a:t>
            </a:r>
            <a:r>
              <a:rPr lang="en-US" dirty="0" smtClean="0"/>
              <a:t> receives clock </a:t>
            </a:r>
            <a:r>
              <a:rPr lang="en-US" dirty="0"/>
              <a:t>and responds when addressed by the master</a:t>
            </a:r>
            <a:endParaRPr lang="en-US" dirty="0" smtClean="0"/>
          </a:p>
          <a:p>
            <a:pPr>
              <a:tabLst>
                <a:tab pos="1076325" algn="l"/>
              </a:tabLst>
            </a:pPr>
            <a:r>
              <a:rPr lang="en-US" dirty="0" smtClean="0"/>
              <a:t> </a:t>
            </a:r>
          </a:p>
          <a:p>
            <a:r>
              <a:rPr lang="en-US" dirty="0" smtClean="0"/>
              <a:t>                                                                                          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40" y="3398520"/>
            <a:ext cx="6045200" cy="2082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23648" y="4592116"/>
            <a:ext cx="6276954" cy="2181218"/>
            <a:chOff x="1423648" y="4676782"/>
            <a:chExt cx="6276954" cy="21812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8870" y="5862885"/>
              <a:ext cx="1501732" cy="67804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8080" y="5867400"/>
              <a:ext cx="863600" cy="863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648" y="4676782"/>
              <a:ext cx="1643614" cy="93153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2673" y="5721258"/>
              <a:ext cx="1539385" cy="1136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83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                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7175" y="2139241"/>
            <a:ext cx="6111049" cy="4269144"/>
          </a:xfrm>
        </p:spPr>
        <p:txBody>
          <a:bodyPr/>
          <a:lstStyle/>
          <a:p>
            <a:r>
              <a:rPr lang="en-US" dirty="0" smtClean="0"/>
              <a:t>Intro Raspberry Pi</a:t>
            </a:r>
          </a:p>
          <a:p>
            <a:r>
              <a:rPr lang="en-US" dirty="0" smtClean="0"/>
              <a:t>Intro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-US" dirty="0"/>
          </a:p>
          <a:p>
            <a:r>
              <a:rPr lang="en-US" dirty="0" smtClean="0"/>
              <a:t>Basic electronics</a:t>
            </a:r>
          </a:p>
          <a:p>
            <a:r>
              <a:rPr lang="en-US" dirty="0" smtClean="0"/>
              <a:t>What to build 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0" y="13655"/>
            <a:ext cx="3084239" cy="1512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563288" y="1308398"/>
            <a:ext cx="7123512" cy="0"/>
          </a:xfrm>
          <a:prstGeom prst="line">
            <a:avLst/>
          </a:prstGeom>
          <a:ln>
            <a:solidFill>
              <a:srgbClr val="F682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30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Basic electronics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3F9F6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22" y="5503"/>
            <a:ext cx="1803933" cy="1803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1483" y="1738372"/>
            <a:ext cx="2145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Breadboard</a:t>
            </a:r>
            <a:endParaRPr lang="en-US" sz="3200" dirty="0"/>
          </a:p>
        </p:txBody>
      </p:sp>
      <p:pic>
        <p:nvPicPr>
          <p:cNvPr id="1032" name="Picture 8" descr="Universal Solderless Breadboa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6843" y="2739088"/>
            <a:ext cx="6524761" cy="3417345"/>
          </a:xfrm>
          <a:prstGeom prst="rect">
            <a:avLst/>
          </a:prstGeom>
          <a:noFill/>
        </p:spPr>
      </p:pic>
      <p:grpSp>
        <p:nvGrpSpPr>
          <p:cNvPr id="26" name="Group 25"/>
          <p:cNvGrpSpPr/>
          <p:nvPr/>
        </p:nvGrpSpPr>
        <p:grpSpPr>
          <a:xfrm>
            <a:off x="2171209" y="3957145"/>
            <a:ext cx="5320039" cy="1439816"/>
            <a:chOff x="2171209" y="3957145"/>
            <a:chExt cx="5320039" cy="1439816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171209" y="3957145"/>
              <a:ext cx="2495384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995864" y="5368161"/>
              <a:ext cx="2495384" cy="2880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500480" y="4272455"/>
              <a:ext cx="0" cy="338958"/>
            </a:xfrm>
            <a:prstGeom prst="line">
              <a:avLst/>
            </a:prstGeom>
            <a:ln w="38100" cap="sq" cmpd="sng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476831" y="4858407"/>
              <a:ext cx="0" cy="338958"/>
            </a:xfrm>
            <a:prstGeom prst="line">
              <a:avLst/>
            </a:prstGeom>
            <a:ln w="38100" cap="sq" cmpd="sng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1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What to build?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6" y="446769"/>
            <a:ext cx="1463340" cy="1041989"/>
          </a:xfrm>
          <a:prstGeom prst="rect">
            <a:avLst/>
          </a:prstGeom>
        </p:spPr>
      </p:pic>
      <p:pic>
        <p:nvPicPr>
          <p:cNvPr id="5" name="Picture 4" descr="Foosb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6" y="1785007"/>
            <a:ext cx="8532651" cy="44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4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865" y="4078698"/>
            <a:ext cx="4903831" cy="2779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Raspberry Pi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0"/>
            <a:ext cx="1106088" cy="1537120"/>
          </a:xfr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Low cost computer, ARM processor</a:t>
            </a:r>
          </a:p>
          <a:p>
            <a:r>
              <a:rPr lang="en-US" dirty="0" smtClean="0"/>
              <a:t>OS </a:t>
            </a:r>
          </a:p>
          <a:p>
            <a:pPr lvl="1"/>
            <a:r>
              <a:rPr lang="en-US" dirty="0" smtClean="0"/>
              <a:t>Linux ports (</a:t>
            </a:r>
            <a:r>
              <a:rPr lang="en-US" dirty="0" err="1" smtClean="0"/>
              <a:t>Raspbian</a:t>
            </a:r>
            <a:r>
              <a:rPr lang="en-US" dirty="0" smtClean="0"/>
              <a:t>, </a:t>
            </a:r>
            <a:r>
              <a:rPr lang="en-US" dirty="0" err="1" smtClean="0"/>
              <a:t>PiDora</a:t>
            </a:r>
            <a:r>
              <a:rPr lang="en-US" dirty="0" smtClean="0"/>
              <a:t>, </a:t>
            </a:r>
            <a:r>
              <a:rPr lang="en-US" dirty="0" err="1" smtClean="0"/>
              <a:t>RaspBMC</a:t>
            </a:r>
            <a:r>
              <a:rPr lang="en-US" dirty="0" smtClean="0"/>
              <a:t>, …)</a:t>
            </a:r>
            <a:endParaRPr lang="en-US" dirty="0"/>
          </a:p>
          <a:p>
            <a:pPr lvl="1"/>
            <a:r>
              <a:rPr lang="en-US" dirty="0" smtClean="0"/>
              <a:t>Windows 10 coming soon (PI 2 only)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endParaRPr lang="en-US" dirty="0" smtClean="0"/>
          </a:p>
        </p:txBody>
      </p:sp>
      <p:grpSp>
        <p:nvGrpSpPr>
          <p:cNvPr id="42" name="Group 41"/>
          <p:cNvGrpSpPr/>
          <p:nvPr/>
        </p:nvGrpSpPr>
        <p:grpSpPr>
          <a:xfrm>
            <a:off x="1704384" y="4080899"/>
            <a:ext cx="6356699" cy="2646168"/>
            <a:chOff x="1704384" y="4080899"/>
            <a:chExt cx="6356699" cy="2646168"/>
          </a:xfrm>
        </p:grpSpPr>
        <p:sp>
          <p:nvSpPr>
            <p:cNvPr id="12" name="TextBox 11"/>
            <p:cNvSpPr txBox="1"/>
            <p:nvPr/>
          </p:nvSpPr>
          <p:spPr>
            <a:xfrm>
              <a:off x="7491696" y="5421518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4159" y="633934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Ethernet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96688" y="4080899"/>
              <a:ext cx="660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GPIO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27449" y="5756831"/>
              <a:ext cx="726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HDMI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25323" y="6357735"/>
              <a:ext cx="7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Audio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96275" y="6173069"/>
              <a:ext cx="1388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Camera (CSI)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04384" y="4395611"/>
              <a:ext cx="1357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Display (DSI)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2753467" y="5905595"/>
              <a:ext cx="701350" cy="6827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727925" y="6126163"/>
              <a:ext cx="368696" cy="213185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328763" y="6227689"/>
              <a:ext cx="122899" cy="18466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075594" y="4634897"/>
              <a:ext cx="379223" cy="18466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11952" y="4292875"/>
              <a:ext cx="484736" cy="18466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7114466" y="5647150"/>
              <a:ext cx="377230" cy="10968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13" idx="1"/>
            </p:cNvCxnSpPr>
            <p:nvPr/>
          </p:nvCxnSpPr>
          <p:spPr>
            <a:xfrm>
              <a:off x="6457220" y="6412355"/>
              <a:ext cx="276939" cy="11165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1563288" y="1308398"/>
            <a:ext cx="7123512" cy="0"/>
          </a:xfrm>
          <a:prstGeom prst="line">
            <a:avLst/>
          </a:prstGeom>
          <a:ln>
            <a:solidFill>
              <a:srgbClr val="AD023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50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970" y="3397839"/>
            <a:ext cx="5411983" cy="3605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73" r="-11873"/>
          <a:stretch>
            <a:fillRect/>
          </a:stretch>
        </p:blipFill>
        <p:spPr>
          <a:xfrm>
            <a:off x="457200" y="386493"/>
            <a:ext cx="1714009" cy="94263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Microcontroller board (several types) </a:t>
            </a:r>
          </a:p>
          <a:p>
            <a:r>
              <a:rPr lang="en-US" dirty="0" smtClean="0"/>
              <a:t>No OS, limited instruction set</a:t>
            </a:r>
          </a:p>
          <a:p>
            <a:r>
              <a:rPr lang="en-US" dirty="0" smtClean="0"/>
              <a:t>Extensible hardware (</a:t>
            </a:r>
            <a:r>
              <a:rPr lang="en-US" dirty="0" err="1" smtClean="0"/>
              <a:t>ie</a:t>
            </a:r>
            <a:r>
              <a:rPr lang="en-US" dirty="0" smtClean="0"/>
              <a:t>. shields)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2624146" y="3710622"/>
            <a:ext cx="6549069" cy="2996292"/>
            <a:chOff x="2624146" y="3710622"/>
            <a:chExt cx="6549069" cy="2996292"/>
          </a:xfrm>
        </p:grpSpPr>
        <p:sp>
          <p:nvSpPr>
            <p:cNvPr id="7" name="TextBox 6"/>
            <p:cNvSpPr txBox="1"/>
            <p:nvPr/>
          </p:nvSpPr>
          <p:spPr>
            <a:xfrm>
              <a:off x="2624146" y="570727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USB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3231406" y="5837323"/>
              <a:ext cx="701350" cy="6827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538822" y="6337582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Power</a:t>
              </a: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4282632" y="6494941"/>
              <a:ext cx="701350" cy="6827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37801" y="3710622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Digital Input /Output</a:t>
              </a:r>
              <a:endParaRPr lang="en-US" dirty="0"/>
            </a:p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31795" y="5230966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Analog Input</a:t>
              </a:r>
            </a:p>
            <a:p>
              <a:r>
                <a:rPr lang="en-US" dirty="0" smtClean="0"/>
                <a:t>I2C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346607" y="5350158"/>
              <a:ext cx="328894" cy="18466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819535" y="3936253"/>
              <a:ext cx="328894" cy="18466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011085" y="5891613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Power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666862" y="5853776"/>
              <a:ext cx="328894" cy="18466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00868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76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73" r="-11873"/>
          <a:stretch>
            <a:fillRect/>
          </a:stretch>
        </p:blipFill>
        <p:spPr>
          <a:xfrm>
            <a:off x="457200" y="386493"/>
            <a:ext cx="1714009" cy="942639"/>
          </a:xfrm>
        </p:spPr>
      </p:pic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00868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964" y="1307443"/>
            <a:ext cx="5173836" cy="60192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2553403"/>
            <a:ext cx="2639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Lots of examples available </a:t>
            </a:r>
          </a:p>
          <a:p>
            <a:r>
              <a:rPr lang="en-US" dirty="0" smtClean="0"/>
              <a:t>in IDE (File – Examples)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0" y="1545165"/>
            <a:ext cx="2222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Arduino</a:t>
            </a:r>
            <a:r>
              <a:rPr lang="en-US" sz="3200" dirty="0" smtClean="0"/>
              <a:t> IDE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097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73" r="-11873"/>
          <a:stretch>
            <a:fillRect/>
          </a:stretch>
        </p:blipFill>
        <p:spPr>
          <a:xfrm>
            <a:off x="457200" y="386493"/>
            <a:ext cx="1714009" cy="942639"/>
          </a:xfrm>
        </p:spPr>
      </p:pic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00868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924455" y="1540529"/>
            <a:ext cx="3755701" cy="5114665"/>
            <a:chOff x="3276832" y="1526874"/>
            <a:chExt cx="3755701" cy="51146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832" y="1526874"/>
              <a:ext cx="3755701" cy="511466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037605" y="2600863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17951" y="260086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1197" y="5456864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A2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200" y="1602762"/>
            <a:ext cx="30743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Use case:</a:t>
            </a:r>
          </a:p>
          <a:p>
            <a:endParaRPr lang="en-US" dirty="0" smtClean="0"/>
          </a:p>
          <a:p>
            <a:r>
              <a:rPr lang="en-US" dirty="0" smtClean="0"/>
              <a:t>When pressing a button</a:t>
            </a:r>
          </a:p>
          <a:p>
            <a:r>
              <a:rPr lang="en-US" dirty="0" smtClean="0"/>
              <a:t>a LED is switched  on when an </a:t>
            </a:r>
          </a:p>
          <a:p>
            <a:r>
              <a:rPr lang="en-US" dirty="0"/>
              <a:t>o</a:t>
            </a:r>
            <a:r>
              <a:rPr lang="en-US" dirty="0" smtClean="0"/>
              <a:t>bject is within a certain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1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73" r="-11873"/>
          <a:stretch>
            <a:fillRect/>
          </a:stretch>
        </p:blipFill>
        <p:spPr>
          <a:xfrm>
            <a:off x="457200" y="386493"/>
            <a:ext cx="1714009" cy="942639"/>
          </a:xfrm>
        </p:spPr>
      </p:pic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00868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873" y="1307443"/>
            <a:ext cx="5141072" cy="55030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22292"/>
            <a:ext cx="35241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alled </a:t>
            </a:r>
            <a:r>
              <a:rPr lang="en-US" dirty="0"/>
              <a:t>when a sketch starts. 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it to initialize variables, </a:t>
            </a:r>
            <a:endParaRPr lang="en-US" dirty="0" smtClean="0"/>
          </a:p>
          <a:p>
            <a:r>
              <a:rPr lang="en-US" dirty="0" smtClean="0"/>
              <a:t>pin </a:t>
            </a:r>
            <a:r>
              <a:rPr lang="en-US" dirty="0"/>
              <a:t>modes, start using libraries, etc.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Setup() will </a:t>
            </a:r>
            <a:r>
              <a:rPr lang="en-US" dirty="0"/>
              <a:t>only run </a:t>
            </a:r>
            <a:r>
              <a:rPr lang="en-US" dirty="0" smtClean="0"/>
              <a:t>once.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1545165"/>
            <a:ext cx="13668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etup()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345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73" r="-11873"/>
          <a:stretch>
            <a:fillRect/>
          </a:stretch>
        </p:blipFill>
        <p:spPr>
          <a:xfrm>
            <a:off x="457200" y="386493"/>
            <a:ext cx="1714009" cy="942639"/>
          </a:xfrm>
        </p:spPr>
      </p:pic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00868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200" y="1545165"/>
            <a:ext cx="11761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loop()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00" y="1177323"/>
            <a:ext cx="5140800" cy="75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5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540" y="274638"/>
            <a:ext cx="7321260" cy="1143000"/>
          </a:xfrm>
        </p:spPr>
        <p:txBody>
          <a:bodyPr/>
          <a:lstStyle/>
          <a:p>
            <a:pPr algn="r"/>
            <a:r>
              <a:rPr lang="en-US" dirty="0" smtClean="0"/>
              <a:t>Programming </a:t>
            </a:r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873" r="-11873"/>
          <a:stretch>
            <a:fillRect/>
          </a:stretch>
        </p:blipFill>
        <p:spPr>
          <a:xfrm>
            <a:off x="457200" y="386493"/>
            <a:ext cx="1714009" cy="942639"/>
          </a:xfrm>
        </p:spPr>
      </p:pic>
      <p:cxnSp>
        <p:nvCxnSpPr>
          <p:cNvPr id="19" name="Straight Connector 18"/>
          <p:cNvCxnSpPr/>
          <p:nvPr/>
        </p:nvCxnSpPr>
        <p:spPr>
          <a:xfrm flipV="1">
            <a:off x="2171209" y="1307443"/>
            <a:ext cx="6515591" cy="0"/>
          </a:xfrm>
          <a:prstGeom prst="bentConnector3">
            <a:avLst>
              <a:gd name="adj1" fmla="val 50000"/>
            </a:avLst>
          </a:prstGeom>
          <a:ln>
            <a:solidFill>
              <a:srgbClr val="00868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299" y="1204492"/>
            <a:ext cx="7545996" cy="6858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734595" y="2455738"/>
            <a:ext cx="3200325" cy="4437641"/>
            <a:chOff x="3734595" y="2518458"/>
            <a:chExt cx="3200325" cy="4437641"/>
          </a:xfrm>
        </p:grpSpPr>
        <p:sp>
          <p:nvSpPr>
            <p:cNvPr id="11" name="Rectangle 10"/>
            <p:cNvSpPr/>
            <p:nvPr/>
          </p:nvSpPr>
          <p:spPr>
            <a:xfrm>
              <a:off x="5729737" y="2518458"/>
              <a:ext cx="1205183" cy="606430"/>
            </a:xfrm>
            <a:prstGeom prst="rect">
              <a:avLst/>
            </a:prstGeom>
            <a:noFill/>
            <a:ln w="12700">
              <a:solidFill>
                <a:srgbClr val="E463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29737" y="3645709"/>
              <a:ext cx="1205183" cy="370995"/>
            </a:xfrm>
            <a:prstGeom prst="rect">
              <a:avLst/>
            </a:prstGeom>
            <a:noFill/>
            <a:ln w="12700">
              <a:solidFill>
                <a:srgbClr val="E463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29737" y="6751775"/>
              <a:ext cx="1205183" cy="204324"/>
            </a:xfrm>
            <a:prstGeom prst="rect">
              <a:avLst/>
            </a:prstGeom>
            <a:noFill/>
            <a:ln w="12700">
              <a:solidFill>
                <a:srgbClr val="E463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34595" y="2528169"/>
              <a:ext cx="1780522" cy="370995"/>
            </a:xfrm>
            <a:prstGeom prst="rect">
              <a:avLst/>
            </a:prstGeom>
            <a:noFill/>
            <a:ln w="12700">
              <a:solidFill>
                <a:srgbClr val="E4633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10299" y="4511105"/>
            <a:ext cx="7495709" cy="751000"/>
            <a:chOff x="1693270" y="4185121"/>
            <a:chExt cx="6035689" cy="751000"/>
          </a:xfrm>
        </p:grpSpPr>
        <p:sp>
          <p:nvSpPr>
            <p:cNvPr id="21" name="Rectangle 20"/>
            <p:cNvSpPr/>
            <p:nvPr/>
          </p:nvSpPr>
          <p:spPr>
            <a:xfrm>
              <a:off x="1693270" y="4185121"/>
              <a:ext cx="6035689" cy="751000"/>
            </a:xfrm>
            <a:prstGeom prst="rect">
              <a:avLst/>
            </a:prstGeom>
            <a:gradFill>
              <a:gsLst>
                <a:gs pos="0">
                  <a:srgbClr val="00868B"/>
                </a:gs>
                <a:gs pos="100000">
                  <a:srgbClr val="00BCC4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45853" y="4321991"/>
              <a:ext cx="51852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http://</a:t>
              </a:r>
              <a:r>
                <a:rPr lang="en-US" sz="2800" dirty="0" err="1">
                  <a:solidFill>
                    <a:schemeClr val="bg1"/>
                  </a:solidFill>
                </a:rPr>
                <a:t>arduino.cc</a:t>
              </a:r>
              <a:r>
                <a:rPr lang="en-US" sz="2800" dirty="0">
                  <a:solidFill>
                    <a:schemeClr val="bg1"/>
                  </a:solidFill>
                </a:rPr>
                <a:t>/en/reference/</a:t>
              </a:r>
              <a:r>
                <a:rPr lang="en-US" sz="2800" dirty="0" err="1">
                  <a:solidFill>
                    <a:schemeClr val="bg1"/>
                  </a:solidFill>
                </a:rPr>
                <a:t>homePage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7040592" y="3868408"/>
            <a:ext cx="265654" cy="0"/>
          </a:xfrm>
          <a:prstGeom prst="straightConnector1">
            <a:avLst/>
          </a:prstGeom>
          <a:ln w="19050" cmpd="sng">
            <a:solidFill>
              <a:srgbClr val="E4633B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92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265</Words>
  <Application>Microsoft Macintosh PowerPoint</Application>
  <PresentationFormat>On-screen Show (4:3)</PresentationFormat>
  <Paragraphs>96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                 Agenda</vt:lpstr>
      <vt:lpstr>Raspberry Pi</vt:lpstr>
      <vt:lpstr>Arduino</vt:lpstr>
      <vt:lpstr>Programming Arduino</vt:lpstr>
      <vt:lpstr>Programming Arduino</vt:lpstr>
      <vt:lpstr>Programming Arduino</vt:lpstr>
      <vt:lpstr>Programming Arduino</vt:lpstr>
      <vt:lpstr>Programming Arduino</vt:lpstr>
      <vt:lpstr>Programming Arduino</vt:lpstr>
      <vt:lpstr>Basic electronics</vt:lpstr>
      <vt:lpstr>Basic electronics</vt:lpstr>
      <vt:lpstr>Basic electronics</vt:lpstr>
      <vt:lpstr>Basic electronics</vt:lpstr>
      <vt:lpstr>Basic electronics</vt:lpstr>
      <vt:lpstr>Basic electronics</vt:lpstr>
      <vt:lpstr>Basic electronics</vt:lpstr>
      <vt:lpstr>Basic electronics</vt:lpstr>
      <vt:lpstr>Basic electronics</vt:lpstr>
      <vt:lpstr>Basic electronics</vt:lpstr>
      <vt:lpstr>What to build?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Winfred &amp; Marian van Egteren</dc:creator>
  <cp:lastModifiedBy>Winfred &amp; Marian van Egteren</cp:lastModifiedBy>
  <cp:revision>50</cp:revision>
  <dcterms:created xsi:type="dcterms:W3CDTF">2015-02-28T11:29:44Z</dcterms:created>
  <dcterms:modified xsi:type="dcterms:W3CDTF">2015-03-03T15:36:46Z</dcterms:modified>
</cp:coreProperties>
</file>